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b="1" baseline="0" cap="none" i="0" spc="0" strike="noStrike" sz="4200" u="none" kumimoji="0" normalizeH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1pPr>
    <a:lvl2pPr marL="0" marR="0" indent="45720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b="1" baseline="0" cap="none" i="0" spc="0" strike="noStrike" sz="4200" u="none" kumimoji="0" normalizeH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2pPr>
    <a:lvl3pPr marL="0" marR="0" indent="91440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b="1" baseline="0" cap="none" i="0" spc="0" strike="noStrike" sz="4200" u="none" kumimoji="0" normalizeH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3pPr>
    <a:lvl4pPr marL="0" marR="0" indent="137160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b="1" baseline="0" cap="none" i="0" spc="0" strike="noStrike" sz="4200" u="none" kumimoji="0" normalizeH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4pPr>
    <a:lvl5pPr marL="0" marR="0" indent="182880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b="1" baseline="0" cap="none" i="0" spc="0" strike="noStrike" sz="4200" u="none" kumimoji="0" normalizeH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5pPr>
    <a:lvl6pPr marL="0" marR="0" indent="228600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b="1" baseline="0" cap="none" i="0" spc="0" strike="noStrike" sz="4200" u="none" kumimoji="0" normalizeH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6pPr>
    <a:lvl7pPr marL="0" marR="0" indent="274320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b="1" baseline="0" cap="none" i="0" spc="0" strike="noStrike" sz="4200" u="none" kumimoji="0" normalizeH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7pPr>
    <a:lvl8pPr marL="0" marR="0" indent="320040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b="1" baseline="0" cap="none" i="0" spc="0" strike="noStrike" sz="4200" u="none" kumimoji="0" normalizeH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8pPr>
    <a:lvl9pPr marL="0" marR="0" indent="3657600" algn="l" defTabSz="584200" rtl="0" fontAlgn="auto" latinLnBrk="0" hangingPunct="0">
      <a:lnSpc>
        <a:spcPct val="80000"/>
      </a:lnSpc>
      <a:spcBef>
        <a:spcPts val="2400"/>
      </a:spcBef>
      <a:spcAft>
        <a:spcPts val="0"/>
      </a:spcAft>
      <a:buClrTx/>
      <a:buSzTx/>
      <a:buFontTx/>
      <a:buNone/>
      <a:tabLst/>
      <a:defRPr b="1" baseline="0" cap="none" i="0" spc="0" strike="noStrike" sz="4200" u="none" kumimoji="0" normalizeH="0">
        <a:ln>
          <a:noFill/>
        </a:ln>
        <a:solidFill>
          <a:srgbClr val="53585F"/>
        </a:solidFill>
        <a:effectLst/>
        <a:uFillTx/>
        <a:latin typeface="Proxima Nova"/>
        <a:ea typeface="Proxima Nova"/>
        <a:cs typeface="Proxima Nova"/>
        <a:sym typeface="Proxima Nov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AEAEA"/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4CA5D2"/>
      </a:tcTxStyle>
      <a:tcStyle>
        <a:tcBdr>
          <a:left>
            <a:ln w="12700" cap="flat">
              <a:noFill/>
              <a:miter lim="400000"/>
            </a:ln>
          </a:left>
          <a:right>
            <a:ln w="50800" cap="flat">
              <a:solidFill>
                <a:srgbClr val="03A8D6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50800" cap="flat">
              <a:solidFill>
                <a:srgbClr val="0BA8D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4CA5D2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50800" cap="flat">
              <a:solidFill>
                <a:srgbClr val="03A8D6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AEAEA"/>
          </a:solidFill>
        </a:fill>
      </a:tcStyle>
    </a:band2H>
    <a:firstCol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008ABA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firstCol>
    <a:la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008ABA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ADEFF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AEAEB"/>
          </a:solidFill>
        </a:fill>
      </a:tcStyle>
    </a:band2H>
    <a:firstCol>
      <a:tcTxStyle b="off" i="off">
        <a:font>
          <a:latin typeface="Proxima Nova Medium"/>
          <a:ea typeface="Proxima Nova Medium"/>
          <a:cs typeface="Proxima Nova Medium"/>
        </a:font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390196"/>
              <a:satOff val="16169"/>
              <a:lumOff val="-19584"/>
            </a:schemeClr>
          </a:solidFill>
        </a:fill>
      </a:tcStyle>
    </a:firstCol>
    <a:lastRow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ff" i="off">
        <a:font>
          <a:latin typeface="Proxima Nova Medium"/>
          <a:ea typeface="Proxima Nova Medium"/>
          <a:cs typeface="Proxima Nova Medium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chemeClr val="accent2">
              <a:hueOff val="312616"/>
              <a:satOff val="21048"/>
              <a:lumOff val="-29411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D238"/>
          </a:solidFill>
        </a:fill>
      </a:tcStyle>
    </a:firstCol>
    <a:la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F7EA"/>
          </a:solidFill>
        </a:fill>
      </a:tcStyle>
    </a:lastRow>
    <a:fir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BEBEB"/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219922"/>
              <a:satOff val="-56679"/>
              <a:lumOff val="-26479"/>
            </a:schemeClr>
          </a:solidFill>
        </a:fill>
      </a:tcStyle>
    </a:firstCol>
    <a:lastRow>
      <a:tcTxStyle b="off" i="off">
        <a:font>
          <a:latin typeface="Proxima Nova Medium"/>
          <a:ea typeface="Proxima Nova Medium"/>
          <a:cs typeface="Proxima Nova Medium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AEBEB"/>
          </a:solidFill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228106"/>
              <a:satOff val="-38633"/>
              <a:lumOff val="-17889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Proxima Nova"/>
          <a:ea typeface="Proxima Nova"/>
          <a:cs typeface="Proxima Nov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5D5D5"/>
          </a:solidFill>
        </a:fill>
      </a:tcStyle>
    </a:wholeTbl>
    <a:band2H>
      <a:tcTxStyle b="def" i="def"/>
      <a:tcStyle>
        <a:tcBdr/>
        <a:fill>
          <a:solidFill>
            <a:srgbClr val="BBBBBB"/>
          </a:solidFill>
        </a:fill>
      </a:tcStyle>
    </a:band2H>
    <a:firstCol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E5E5E"/>
          </a:solidFill>
        </a:fill>
      </a:tcStyle>
    </a:firstCol>
    <a:la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/>
          </a:solidFill>
        </a:fill>
      </a:tcStyle>
    </a:lastRow>
    <a:firstRow>
      <a:tcTxStyle b="on" i="off">
        <a:font>
          <a:latin typeface="Proxima Nova"/>
          <a:ea typeface="Proxima Nova"/>
          <a:cs typeface="Proxima Nov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2929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Shape 16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0" name="Shape 17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bg>
      <p:bgPr>
        <a:solidFill>
          <a:srgbClr val="00BFF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19200" y="1917700"/>
            <a:ext cx="21945600" cy="706628"/>
          </a:xfrm>
          <a:prstGeom prst="rect">
            <a:avLst/>
          </a:prstGeom>
        </p:spPr>
        <p:txBody>
          <a:bodyPr anchor="ctr"/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ClrTx/>
              <a:buSzTx/>
              <a:buNone/>
              <a:defRPr b="0" cap="all" sz="36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Body Level One…"/>
          <p:cNvSpPr txBox="1"/>
          <p:nvPr>
            <p:ph type="body" sz="quarter" idx="1" hasCustomPrompt="1"/>
          </p:nvPr>
        </p:nvSpPr>
        <p:spPr>
          <a:xfrm>
            <a:off x="1219200" y="8648700"/>
            <a:ext cx="21945600" cy="20955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b="0" spc="-52" sz="52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marL="0" indent="45720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b="0" spc="-52" sz="52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marL="0" indent="91440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b="0" spc="-52" sz="52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marL="0" indent="137160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b="0" spc="-52" sz="52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marL="0" indent="182880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b="0" spc="-52" sz="5200">
                <a:solidFill>
                  <a:srgbClr val="000000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3" name="Presentation Title"/>
          <p:cNvSpPr txBox="1"/>
          <p:nvPr>
            <p:ph type="title" hasCustomPrompt="1"/>
          </p:nvPr>
        </p:nvSpPr>
        <p:spPr>
          <a:xfrm>
            <a:off x="1219200" y="3127375"/>
            <a:ext cx="21945600" cy="5524500"/>
          </a:xfrm>
          <a:prstGeom prst="rect">
            <a:avLst/>
          </a:prstGeom>
        </p:spPr>
        <p:txBody>
          <a:bodyPr/>
          <a:lstStyle>
            <a:lvl1pPr defTabSz="584200">
              <a:defRPr spc="-220" sz="220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bg>
      <p:bgPr>
        <a:solidFill>
          <a:srgbClr val="FFC6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Agenda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 spc="-140" sz="14000">
                <a:solidFill>
                  <a:srgbClr val="FFFFFF"/>
                </a:solidFill>
              </a:defRPr>
            </a:lvl1pPr>
          </a:lstStyle>
          <a:p>
            <a:pPr/>
            <a:r>
              <a:t>Agenda Title</a:t>
            </a:r>
          </a:p>
        </p:txBody>
      </p:sp>
      <p:sp>
        <p:nvSpPr>
          <p:cNvPr id="111" name="Body Level One…"/>
          <p:cNvSpPr txBox="1"/>
          <p:nvPr>
            <p:ph type="body" idx="1" hasCustomPrompt="1"/>
          </p:nvPr>
        </p:nvSpPr>
        <p:spPr>
          <a:xfrm>
            <a:off x="1219200" y="3594100"/>
            <a:ext cx="21945600" cy="8902700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pc="-53" sz="5400">
                <a:solidFill>
                  <a:srgbClr val="000000"/>
                </a:solidFill>
              </a:defRPr>
            </a:lvl1pPr>
            <a:lvl2pPr marL="0" indent="45720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pc="-53" sz="5400">
                <a:solidFill>
                  <a:srgbClr val="000000"/>
                </a:solidFill>
              </a:defRPr>
            </a:lvl2pPr>
            <a:lvl3pPr marL="0" indent="91440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pc="-53" sz="5400">
                <a:solidFill>
                  <a:srgbClr val="000000"/>
                </a:solidFill>
              </a:defRPr>
            </a:lvl3pPr>
            <a:lvl4pPr marL="0" indent="137160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pc="-53" sz="5400">
                <a:solidFill>
                  <a:srgbClr val="000000"/>
                </a:solidFill>
              </a:defRPr>
            </a:lvl4pPr>
            <a:lvl5pPr marL="0" indent="1828800" defTabSz="825500">
              <a:lnSpc>
                <a:spcPct val="140000"/>
              </a:lnSpc>
              <a:spcBef>
                <a:spcPts val="0"/>
              </a:spcBef>
              <a:buClrTx/>
              <a:buSzTx/>
              <a:buNone/>
              <a:defRPr spc="-53" sz="5400">
                <a:solidFill>
                  <a:srgbClr val="000000"/>
                </a:solidFill>
              </a:defRPr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bg>
      <p:bgPr>
        <a:solidFill>
          <a:schemeClr val="accent6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Body Level One…"/>
          <p:cNvSpPr txBox="1"/>
          <p:nvPr>
            <p:ph type="body" sz="half" idx="1" hasCustomPrompt="1"/>
          </p:nvPr>
        </p:nvSpPr>
        <p:spPr>
          <a:xfrm>
            <a:off x="1219200" y="4763675"/>
            <a:ext cx="21945600" cy="4192883"/>
          </a:xfrm>
          <a:prstGeom prst="rect">
            <a:avLst/>
          </a:prstGeom>
        </p:spPr>
        <p:txBody>
          <a:bodyPr anchor="ctr"/>
          <a:lstStyle>
            <a:lvl1pPr marL="0" indent="0" algn="ctr">
              <a:spcBef>
                <a:spcPts val="0"/>
              </a:spcBef>
              <a:buClrTx/>
              <a:buSzTx/>
              <a:buNone/>
              <a:defRPr b="0" cap="all" sz="14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1pPr>
            <a:lvl2pPr marL="0" indent="457200" algn="ctr">
              <a:spcBef>
                <a:spcPts val="0"/>
              </a:spcBef>
              <a:buClrTx/>
              <a:buSzTx/>
              <a:buNone/>
              <a:defRPr b="0" cap="all" sz="14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2pPr>
            <a:lvl3pPr marL="0" indent="914400" algn="ctr">
              <a:spcBef>
                <a:spcPts val="0"/>
              </a:spcBef>
              <a:buClrTx/>
              <a:buSzTx/>
              <a:buNone/>
              <a:defRPr b="0" cap="all" sz="14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3pPr>
            <a:lvl4pPr marL="0" indent="1371600" algn="ctr">
              <a:spcBef>
                <a:spcPts val="0"/>
              </a:spcBef>
              <a:buClrTx/>
              <a:buSzTx/>
              <a:buNone/>
              <a:defRPr b="0" cap="all" sz="14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4pPr>
            <a:lvl5pPr marL="0" indent="1828800" algn="ctr">
              <a:spcBef>
                <a:spcPts val="0"/>
              </a:spcBef>
              <a:buClrTx/>
              <a:buSzTx/>
              <a:buNone/>
              <a:defRPr b="0" cap="all" sz="14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bg>
      <p:bgPr>
        <a:solidFill>
          <a:srgbClr val="FFC617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Body Level One…"/>
          <p:cNvSpPr txBox="1"/>
          <p:nvPr>
            <p:ph type="body" idx="1" hasCustomPrompt="1"/>
          </p:nvPr>
        </p:nvSpPr>
        <p:spPr>
          <a:xfrm>
            <a:off x="1219200" y="2334623"/>
            <a:ext cx="21945600" cy="7612249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b="0" cap="all" spc="-500" sz="50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1pPr>
            <a:lvl2pPr marL="0" indent="45720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b="0" cap="all" spc="-500" sz="50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2pPr>
            <a:lvl3pPr marL="0" indent="91440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b="0" cap="all" spc="-500" sz="50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3pPr>
            <a:lvl4pPr marL="0" indent="137160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b="0" cap="all" spc="-500" sz="50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4pPr>
            <a:lvl5pPr marL="0" indent="1828800" algn="ctr">
              <a:lnSpc>
                <a:spcPct val="70000"/>
              </a:lnSpc>
              <a:spcBef>
                <a:spcPts val="0"/>
              </a:spcBef>
              <a:buClrTx/>
              <a:buSzTx/>
              <a:buNone/>
              <a:defRPr b="0" cap="all" spc="-500" sz="50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8" name="Fact information"/>
          <p:cNvSpPr txBox="1"/>
          <p:nvPr>
            <p:ph type="body" sz="quarter" idx="21" hasCustomPrompt="1"/>
          </p:nvPr>
        </p:nvSpPr>
        <p:spPr>
          <a:xfrm>
            <a:off x="1219200" y="9779000"/>
            <a:ext cx="21945599" cy="629921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0"/>
              </a:spcBef>
              <a:buClrTx/>
              <a:buSzTx/>
              <a:buNone/>
              <a:defRPr b="0" cap="all" spc="-32" sz="3200">
                <a:solidFill>
                  <a:srgbClr val="000000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Fact information</a:t>
            </a:r>
          </a:p>
        </p:txBody>
      </p:sp>
      <p:sp>
        <p:nvSpPr>
          <p:cNvPr id="12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bg>
      <p:bgPr>
        <a:solidFill>
          <a:srgbClr val="00BFF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Body Level One…"/>
          <p:cNvSpPr txBox="1"/>
          <p:nvPr>
            <p:ph type="body" sz="half" idx="1" hasCustomPrompt="1"/>
          </p:nvPr>
        </p:nvSpPr>
        <p:spPr>
          <a:xfrm>
            <a:off x="3771900" y="4464048"/>
            <a:ext cx="16840200" cy="4883152"/>
          </a:xfrm>
          <a:prstGeom prst="rect">
            <a:avLst/>
          </a:prstGeom>
        </p:spPr>
        <p:txBody>
          <a:bodyPr anchor="ctr"/>
          <a:lstStyle>
            <a:lvl1pPr marL="431800" indent="-431800" defTabSz="825500">
              <a:spcBef>
                <a:spcPts val="0"/>
              </a:spcBef>
              <a:buClrTx/>
              <a:buSzTx/>
              <a:buNone/>
              <a:defRPr b="0" cap="all" sz="14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1pPr>
            <a:lvl2pPr marL="431800" indent="25400" defTabSz="825500">
              <a:spcBef>
                <a:spcPts val="0"/>
              </a:spcBef>
              <a:buClrTx/>
              <a:buSzTx/>
              <a:buNone/>
              <a:defRPr b="0" cap="all" sz="14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2pPr>
            <a:lvl3pPr marL="431800" indent="482600" defTabSz="825500">
              <a:spcBef>
                <a:spcPts val="0"/>
              </a:spcBef>
              <a:buClrTx/>
              <a:buSzTx/>
              <a:buNone/>
              <a:defRPr b="0" cap="all" sz="14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3pPr>
            <a:lvl4pPr marL="431800" indent="939800" defTabSz="825500">
              <a:spcBef>
                <a:spcPts val="0"/>
              </a:spcBef>
              <a:buClrTx/>
              <a:buSzTx/>
              <a:buNone/>
              <a:defRPr b="0" cap="all" sz="14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4pPr>
            <a:lvl5pPr marL="431800" indent="1397000" defTabSz="825500">
              <a:spcBef>
                <a:spcPts val="0"/>
              </a:spcBef>
              <a:buClrTx/>
              <a:buSzTx/>
              <a:buNone/>
              <a:defRPr b="0" cap="all" sz="14000">
                <a:solidFill>
                  <a:srgbClr val="FFFFFF"/>
                </a:solidFill>
                <a:latin typeface="+mn-lt"/>
                <a:ea typeface="+mn-ea"/>
                <a:cs typeface="+mn-cs"/>
                <a:sym typeface="Druk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37" name="Attribution"/>
          <p:cNvSpPr txBox="1"/>
          <p:nvPr>
            <p:ph type="body" sz="quarter" idx="21" hasCustomPrompt="1"/>
          </p:nvPr>
        </p:nvSpPr>
        <p:spPr>
          <a:xfrm>
            <a:off x="4203700" y="9372600"/>
            <a:ext cx="16840200" cy="68072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ts val="3600"/>
              </a:lnSpc>
              <a:spcBef>
                <a:spcPts val="0"/>
              </a:spcBef>
              <a:buClrTx/>
              <a:buSzTx/>
              <a:buNone/>
              <a:defRPr b="0" cap="all" spc="-32" sz="32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Attribution</a:t>
            </a:r>
          </a:p>
        </p:txBody>
      </p:sp>
      <p:sp>
        <p:nvSpPr>
          <p:cNvPr id="13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A person’s lower body with blue trousers and green shoes on a yellow and pink floor"/>
          <p:cNvSpPr/>
          <p:nvPr>
            <p:ph type="pic" sz="half" idx="21"/>
          </p:nvPr>
        </p:nvSpPr>
        <p:spPr>
          <a:xfrm>
            <a:off x="635000" y="6832600"/>
            <a:ext cx="12877800" cy="858992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6" name="Two adults wearing outfits with bold, solid colours — green, blue, pink and yellow"/>
          <p:cNvSpPr/>
          <p:nvPr>
            <p:ph type="pic" sz="half" idx="22"/>
          </p:nvPr>
        </p:nvSpPr>
        <p:spPr>
          <a:xfrm>
            <a:off x="88900" y="-177800"/>
            <a:ext cx="14008100" cy="815765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7" name="Person blowing pink bubblegum against a solid pink and blue background"/>
          <p:cNvSpPr/>
          <p:nvPr>
            <p:ph type="pic" idx="23"/>
          </p:nvPr>
        </p:nvSpPr>
        <p:spPr>
          <a:xfrm>
            <a:off x="12814300" y="-355600"/>
            <a:ext cx="12033950" cy="180340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A person’s lower body with blue trousers and green shoes on a yellow and pink floor"/>
          <p:cNvSpPr/>
          <p:nvPr>
            <p:ph type="pic" idx="21"/>
          </p:nvPr>
        </p:nvSpPr>
        <p:spPr>
          <a:xfrm>
            <a:off x="635000" y="-1181110"/>
            <a:ext cx="23114000" cy="1541782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bg>
      <p:bgPr>
        <a:noFill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wo adults wearing outfits with bold, solid colours — green, blue, pink and yellow"/>
          <p:cNvSpPr/>
          <p:nvPr>
            <p:ph type="pic" idx="21"/>
          </p:nvPr>
        </p:nvSpPr>
        <p:spPr>
          <a:xfrm>
            <a:off x="-38100" y="-267934"/>
            <a:ext cx="24472902" cy="1425186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Body Level One…"/>
          <p:cNvSpPr txBox="1"/>
          <p:nvPr>
            <p:ph type="body" sz="quarter" idx="1" hasCustomPrompt="1"/>
          </p:nvPr>
        </p:nvSpPr>
        <p:spPr>
          <a:xfrm>
            <a:off x="1219200" y="8648700"/>
            <a:ext cx="21945600" cy="20955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b="0" spc="-52" sz="52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marL="0" indent="45720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b="0" spc="-52" sz="52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marL="0" indent="91440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b="0" spc="-52" sz="52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marL="0" indent="137160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b="0" spc="-52" sz="52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marL="0" indent="1828800">
              <a:lnSpc>
                <a:spcPct val="90000"/>
              </a:lnSpc>
              <a:spcBef>
                <a:spcPts val="0"/>
              </a:spcBef>
              <a:buClrTx/>
              <a:buSzTx/>
              <a:buNone/>
              <a:defRPr b="0" spc="-52" sz="52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3" name="Presentation Title"/>
          <p:cNvSpPr txBox="1"/>
          <p:nvPr>
            <p:ph type="title" hasCustomPrompt="1"/>
          </p:nvPr>
        </p:nvSpPr>
        <p:spPr>
          <a:xfrm>
            <a:off x="1219200" y="3124200"/>
            <a:ext cx="21945600" cy="5524500"/>
          </a:xfrm>
          <a:prstGeom prst="rect">
            <a:avLst/>
          </a:prstGeom>
        </p:spPr>
        <p:txBody>
          <a:bodyPr/>
          <a:lstStyle>
            <a:lvl1pPr defTabSz="584200">
              <a:defRPr spc="-220" sz="22000">
                <a:solidFill>
                  <a:srgbClr val="FFFFFF"/>
                </a:solidFill>
              </a:defRPr>
            </a:lvl1pPr>
          </a:lstStyle>
          <a:p>
            <a:pPr/>
            <a:r>
              <a:t>Presentation Title</a:t>
            </a:r>
          </a:p>
        </p:txBody>
      </p:sp>
      <p:sp>
        <p:nvSpPr>
          <p:cNvPr id="24" name="Author and Date"/>
          <p:cNvSpPr txBox="1"/>
          <p:nvPr>
            <p:ph type="body" sz="quarter" idx="22" hasCustomPrompt="1"/>
          </p:nvPr>
        </p:nvSpPr>
        <p:spPr>
          <a:xfrm>
            <a:off x="1219200" y="1917700"/>
            <a:ext cx="21945600" cy="711200"/>
          </a:xfrm>
          <a:prstGeom prst="rect">
            <a:avLst/>
          </a:prstGeom>
        </p:spPr>
        <p:txBody>
          <a:bodyPr anchor="ctr"/>
          <a:lstStyle>
            <a:lvl1pPr marL="0" indent="0" defTabSz="825500">
              <a:lnSpc>
                <a:spcPct val="120000"/>
              </a:lnSpc>
              <a:spcBef>
                <a:spcPts val="0"/>
              </a:spcBef>
              <a:buClrTx/>
              <a:buSzTx/>
              <a:buNone/>
              <a:defRPr b="0" cap="all" sz="36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bg>
      <p:bgPr>
        <a:solidFill>
          <a:srgbClr val="00BFF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dy Level One…"/>
          <p:cNvSpPr txBox="1"/>
          <p:nvPr>
            <p:ph type="body" sz="quarter" idx="1" hasCustomPrompt="1"/>
          </p:nvPr>
        </p:nvSpPr>
        <p:spPr>
          <a:xfrm>
            <a:off x="19100800" y="8229600"/>
            <a:ext cx="4584700" cy="3123704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b="0" spc="-32" sz="32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1pPr>
            <a:lvl2pPr marL="0" indent="4572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b="0" spc="-32" sz="32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2pPr>
            <a:lvl3pPr marL="0" indent="9144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b="0" spc="-32" sz="32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3pPr>
            <a:lvl4pPr marL="0" indent="13716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b="0" spc="-32" sz="32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4pPr>
            <a:lvl5pPr marL="0" indent="1828800">
              <a:lnSpc>
                <a:spcPct val="100000"/>
              </a:lnSpc>
              <a:spcBef>
                <a:spcPts val="0"/>
              </a:spcBef>
              <a:buClrTx/>
              <a:buSzTx/>
              <a:buNone/>
              <a:defRPr b="0" spc="-32" sz="3200">
                <a:solidFill>
                  <a:srgbClr val="FFFFFF"/>
                </a:solidFill>
                <a:latin typeface="Proxima Nova Semibold"/>
                <a:ea typeface="Proxima Nova Semibold"/>
                <a:cs typeface="Proxima Nova Semibold"/>
                <a:sym typeface="Proxima Nova Semibold"/>
              </a:defRPr>
            </a:lvl5pPr>
          </a:lstStyle>
          <a:p>
            <a:pPr/>
            <a:r>
              <a:t>Caption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3" name="A person’s lower body with blue trousers and green shoes on a yellow and pink floor"/>
          <p:cNvSpPr/>
          <p:nvPr>
            <p:ph type="pic" idx="21"/>
          </p:nvPr>
        </p:nvSpPr>
        <p:spPr>
          <a:xfrm>
            <a:off x="528828" y="0"/>
            <a:ext cx="17992344" cy="120015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4" name="Slide Title"/>
          <p:cNvSpPr txBox="1"/>
          <p:nvPr>
            <p:ph type="title" hasCustomPrompt="1"/>
          </p:nvPr>
        </p:nvSpPr>
        <p:spPr>
          <a:xfrm>
            <a:off x="635000" y="7937906"/>
            <a:ext cx="17780000" cy="5651592"/>
          </a:xfrm>
          <a:prstGeom prst="rect">
            <a:avLst/>
          </a:prstGeom>
        </p:spPr>
        <p:txBody>
          <a:bodyPr anchor="b"/>
          <a:lstStyle>
            <a:lvl1pPr algn="ctr" defTabSz="584200">
              <a:defRPr spc="-220" sz="22000">
                <a:solidFill>
                  <a:srgbClr val="FFD74C"/>
                </a:solidFill>
              </a:defRPr>
            </a:lvl1pPr>
          </a:lstStyle>
          <a:p>
            <a:pPr/>
            <a:r>
              <a:t>Slide Title</a:t>
            </a:r>
          </a:p>
        </p:txBody>
      </p:sp>
      <p:sp>
        <p:nvSpPr>
          <p:cNvPr id="35" name="Line"/>
          <p:cNvSpPr/>
          <p:nvPr/>
        </p:nvSpPr>
        <p:spPr>
          <a:xfrm>
            <a:off x="19169012" y="11874500"/>
            <a:ext cx="1549401" cy="0"/>
          </a:xfrm>
          <a:prstGeom prst="ellipse">
            <a:avLst/>
          </a:prstGeom>
          <a:ln w="254000">
            <a:solidFill>
              <a:srgbClr val="FFD74C"/>
            </a:solidFill>
            <a:miter lim="400000"/>
          </a:ln>
        </p:spPr>
        <p:txBody>
          <a:bodyPr lIns="0" tIns="0" rIns="0" bIns="0" anchor="ctr"/>
          <a:lstStyle/>
          <a:p>
            <a:pPr algn="ctr" defTabSz="825500">
              <a:lnSpc>
                <a:spcPct val="120000"/>
              </a:lnSpc>
              <a:spcBef>
                <a:spcPts val="0"/>
              </a:spcBef>
              <a:defRPr b="0" cap="all" sz="30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</a:p>
        </p:txBody>
      </p:sp>
      <p:sp>
        <p:nvSpPr>
          <p:cNvPr id="3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4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728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Body Level One…"/>
          <p:cNvSpPr txBox="1"/>
          <p:nvPr>
            <p:ph type="body" sz="quarter" idx="1" hasCustomPrompt="1"/>
          </p:nvPr>
        </p:nvSpPr>
        <p:spPr>
          <a:xfrm>
            <a:off x="1219200" y="6311900"/>
            <a:ext cx="8356600" cy="618490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1" name="Slide Title"/>
          <p:cNvSpPr txBox="1"/>
          <p:nvPr>
            <p:ph type="title" hasCustomPrompt="1"/>
          </p:nvPr>
        </p:nvSpPr>
        <p:spPr>
          <a:xfrm>
            <a:off x="1219200" y="2439639"/>
            <a:ext cx="8356600" cy="3068291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2" name="Rectangle"/>
          <p:cNvSpPr/>
          <p:nvPr/>
        </p:nvSpPr>
        <p:spPr>
          <a:xfrm>
            <a:off x="10795000" y="0"/>
            <a:ext cx="13614400" cy="13716000"/>
          </a:xfrm>
          <a:prstGeom prst="rect">
            <a:avLst/>
          </a:prstGeom>
          <a:solidFill>
            <a:srgbClr val="00BFF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20000"/>
              </a:lnSpc>
              <a:spcBef>
                <a:spcPts val="0"/>
              </a:spcBef>
              <a:defRPr b="0" cap="all" sz="30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</a:p>
        </p:txBody>
      </p:sp>
      <p:sp>
        <p:nvSpPr>
          <p:cNvPr id="63" name="Partial view of a building exterior painted yellow with blue window shutters and a curtained doorway"/>
          <p:cNvSpPr/>
          <p:nvPr>
            <p:ph type="pic" idx="21"/>
          </p:nvPr>
        </p:nvSpPr>
        <p:spPr>
          <a:xfrm>
            <a:off x="9156700" y="-38100"/>
            <a:ext cx="19693467" cy="131064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4" name="Author and Date"/>
          <p:cNvSpPr txBox="1"/>
          <p:nvPr>
            <p:ph type="body" sz="quarter" idx="22" hasCustomPrompt="1"/>
          </p:nvPr>
        </p:nvSpPr>
        <p:spPr>
          <a:xfrm>
            <a:off x="1219200" y="1574800"/>
            <a:ext cx="8356600" cy="77012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20000"/>
              </a:lnSpc>
              <a:spcBef>
                <a:spcPts val="0"/>
              </a:spcBef>
              <a:buClrTx/>
              <a:buSzTx/>
              <a:buNone/>
              <a:defRPr b="0" cap="all" sz="3600">
                <a:solidFill>
                  <a:srgbClr val="00C7FC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Body Level One…"/>
          <p:cNvSpPr txBox="1"/>
          <p:nvPr>
            <p:ph type="body" sz="quarter" idx="1" hasCustomPrompt="1"/>
          </p:nvPr>
        </p:nvSpPr>
        <p:spPr>
          <a:xfrm>
            <a:off x="1219200" y="6311900"/>
            <a:ext cx="8356600" cy="618490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73" name="Slide Title"/>
          <p:cNvSpPr txBox="1"/>
          <p:nvPr>
            <p:ph type="title" hasCustomPrompt="1"/>
          </p:nvPr>
        </p:nvSpPr>
        <p:spPr>
          <a:xfrm>
            <a:off x="1219200" y="2439639"/>
            <a:ext cx="8356600" cy="3068291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74" name="Rectangle"/>
          <p:cNvSpPr/>
          <p:nvPr/>
        </p:nvSpPr>
        <p:spPr>
          <a:xfrm>
            <a:off x="10795000" y="0"/>
            <a:ext cx="13614400" cy="13716000"/>
          </a:xfrm>
          <a:prstGeom prst="rect">
            <a:avLst/>
          </a:prstGeom>
          <a:solidFill>
            <a:srgbClr val="00BFF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20000"/>
              </a:lnSpc>
              <a:spcBef>
                <a:spcPts val="0"/>
              </a:spcBef>
              <a:defRPr b="0" cap="all" sz="30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</a:p>
        </p:txBody>
      </p:sp>
      <p:sp>
        <p:nvSpPr>
          <p:cNvPr id="75" name="Author and Date"/>
          <p:cNvSpPr txBox="1"/>
          <p:nvPr>
            <p:ph type="body" sz="quarter" idx="21" hasCustomPrompt="1"/>
          </p:nvPr>
        </p:nvSpPr>
        <p:spPr>
          <a:xfrm>
            <a:off x="1219200" y="1574800"/>
            <a:ext cx="8356600" cy="77012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20000"/>
              </a:lnSpc>
              <a:spcBef>
                <a:spcPts val="0"/>
              </a:spcBef>
              <a:buClrTx/>
              <a:buSzTx/>
              <a:buNone/>
              <a:defRPr b="0" cap="all" sz="3600">
                <a:solidFill>
                  <a:srgbClr val="00C7FC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ody Level One…"/>
          <p:cNvSpPr txBox="1"/>
          <p:nvPr>
            <p:ph type="body" sz="quarter" idx="1" hasCustomPrompt="1"/>
          </p:nvPr>
        </p:nvSpPr>
        <p:spPr>
          <a:xfrm>
            <a:off x="1219200" y="6311900"/>
            <a:ext cx="8356600" cy="618490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4" name="Slide Title"/>
          <p:cNvSpPr txBox="1"/>
          <p:nvPr>
            <p:ph type="title" hasCustomPrompt="1"/>
          </p:nvPr>
        </p:nvSpPr>
        <p:spPr>
          <a:xfrm>
            <a:off x="1219200" y="2439639"/>
            <a:ext cx="8356600" cy="3068291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5" name="Rectangle"/>
          <p:cNvSpPr/>
          <p:nvPr/>
        </p:nvSpPr>
        <p:spPr>
          <a:xfrm>
            <a:off x="10795000" y="0"/>
            <a:ext cx="13614400" cy="13716000"/>
          </a:xfrm>
          <a:prstGeom prst="rect">
            <a:avLst/>
          </a:prstGeom>
          <a:solidFill>
            <a:srgbClr val="00BFF3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algn="ctr" defTabSz="825500">
              <a:lnSpc>
                <a:spcPct val="120000"/>
              </a:lnSpc>
              <a:spcBef>
                <a:spcPts val="0"/>
              </a:spcBef>
              <a:defRPr b="0" cap="all" sz="3000">
                <a:solidFill>
                  <a:srgbClr val="FFFFFF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pPr>
          </a:p>
        </p:txBody>
      </p:sp>
      <p:sp>
        <p:nvSpPr>
          <p:cNvPr id="86" name="Author and Date"/>
          <p:cNvSpPr txBox="1"/>
          <p:nvPr>
            <p:ph type="body" sz="quarter" idx="21" hasCustomPrompt="1"/>
          </p:nvPr>
        </p:nvSpPr>
        <p:spPr>
          <a:xfrm>
            <a:off x="1219200" y="1574800"/>
            <a:ext cx="8356600" cy="770128"/>
          </a:xfrm>
          <a:prstGeom prst="rect">
            <a:avLst/>
          </a:prstGeom>
        </p:spPr>
        <p:txBody>
          <a:bodyPr anchor="ctr"/>
          <a:lstStyle>
            <a:lvl1pPr marL="0" indent="0">
              <a:lnSpc>
                <a:spcPct val="120000"/>
              </a:lnSpc>
              <a:spcBef>
                <a:spcPts val="0"/>
              </a:spcBef>
              <a:buClrTx/>
              <a:buSzTx/>
              <a:buNone/>
              <a:defRPr b="0" cap="all" sz="3600">
                <a:solidFill>
                  <a:srgbClr val="00C7FC"/>
                </a:solidFill>
                <a:latin typeface="Proxima Nova Extrabold"/>
                <a:ea typeface="Proxima Nova Extrabold"/>
                <a:cs typeface="Proxima Nova Extrabold"/>
                <a:sym typeface="Proxima Nova Extrabold"/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8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bg>
      <p:bgPr>
        <a:solidFill>
          <a:srgbClr val="00BFF3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ection Title"/>
          <p:cNvSpPr txBox="1"/>
          <p:nvPr>
            <p:ph type="title" hasCustomPrompt="1"/>
          </p:nvPr>
        </p:nvSpPr>
        <p:spPr>
          <a:xfrm>
            <a:off x="1219200" y="4048125"/>
            <a:ext cx="21945600" cy="5930900"/>
          </a:xfrm>
          <a:prstGeom prst="rect">
            <a:avLst/>
          </a:prstGeom>
        </p:spPr>
        <p:txBody>
          <a:bodyPr anchor="ctr"/>
          <a:lstStyle>
            <a:lvl1pPr defTabSz="584200">
              <a:defRPr spc="0" sz="14000">
                <a:solidFill>
                  <a:srgbClr val="FFFFFF"/>
                </a:solidFill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ody Level One…"/>
          <p:cNvSpPr txBox="1"/>
          <p:nvPr>
            <p:ph type="body" idx="1" hasCustomPrompt="1"/>
          </p:nvPr>
        </p:nvSpPr>
        <p:spPr>
          <a:xfrm>
            <a:off x="1219200" y="3733800"/>
            <a:ext cx="21945600" cy="8763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" name="Slide Title"/>
          <p:cNvSpPr txBox="1"/>
          <p:nvPr>
            <p:ph type="title" hasCustomPrompt="1"/>
          </p:nvPr>
        </p:nvSpPr>
        <p:spPr>
          <a:xfrm>
            <a:off x="1219200" y="1219200"/>
            <a:ext cx="21945600" cy="2298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23622000" y="13080999"/>
            <a:ext cx="336728" cy="41376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825500">
              <a:lnSpc>
                <a:spcPts val="2600"/>
              </a:lnSpc>
              <a:spcBef>
                <a:spcPts val="0"/>
              </a:spcBef>
              <a:defRPr b="0" sz="1800">
                <a:solidFill>
                  <a:srgbClr val="000000"/>
                </a:solidFill>
                <a:latin typeface="Proxima Nova Medium"/>
                <a:ea typeface="Proxima Nova Medium"/>
                <a:cs typeface="Proxima Nova Medium"/>
                <a:sym typeface="Proxima Nova Medium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transition xmlns:p14="http://schemas.microsoft.com/office/powerpoint/2010/main" spd="med" advClick="1"/>
  <p:txStyles>
    <p:titleStyle>
      <a:lvl1pPr marL="0" marR="0" indent="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-116" strike="noStrike" sz="11600" u="none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1pPr>
      <a:lvl2pPr marL="0" marR="0" indent="4572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-116" strike="noStrike" sz="11600" u="none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2pPr>
      <a:lvl3pPr marL="0" marR="0" indent="9144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-116" strike="noStrike" sz="11600" u="none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3pPr>
      <a:lvl4pPr marL="0" marR="0" indent="13716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-116" strike="noStrike" sz="11600" u="none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4pPr>
      <a:lvl5pPr marL="0" marR="0" indent="18288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-116" strike="noStrike" sz="11600" u="none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5pPr>
      <a:lvl6pPr marL="0" marR="0" indent="22860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-116" strike="noStrike" sz="11600" u="none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6pPr>
      <a:lvl7pPr marL="0" marR="0" indent="27432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-116" strike="noStrike" sz="11600" u="none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7pPr>
      <a:lvl8pPr marL="0" marR="0" indent="32004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-116" strike="noStrike" sz="11600" u="none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8pPr>
      <a:lvl9pPr marL="0" marR="0" indent="3657600" algn="l" defTabSz="825500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all" i="0" spc="-116" strike="noStrike" sz="11600" u="none">
          <a:solidFill>
            <a:srgbClr val="00BFF3"/>
          </a:solidFill>
          <a:uFillTx/>
          <a:latin typeface="+mn-lt"/>
          <a:ea typeface="+mn-ea"/>
          <a:cs typeface="+mn-cs"/>
          <a:sym typeface="Druk Medium"/>
        </a:defRPr>
      </a:lvl9pPr>
    </p:titleStyle>
    <p:bodyStyle>
      <a:lvl1pPr marL="6858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b="1" baseline="0" cap="none" i="0" spc="0" strike="noStrike" sz="4200" u="none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1pPr>
      <a:lvl2pPr marL="13716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b="1" baseline="0" cap="none" i="0" spc="0" strike="noStrike" sz="4200" u="none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2pPr>
      <a:lvl3pPr marL="20574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b="1" baseline="0" cap="none" i="0" spc="0" strike="noStrike" sz="4200" u="none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3pPr>
      <a:lvl4pPr marL="27432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b="1" baseline="0" cap="none" i="0" spc="0" strike="noStrike" sz="4200" u="none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4pPr>
      <a:lvl5pPr marL="34290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b="1" baseline="0" cap="none" i="0" spc="0" strike="noStrike" sz="4200" u="none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5pPr>
      <a:lvl6pPr marL="41148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b="1" baseline="0" cap="none" i="0" spc="0" strike="noStrike" sz="4200" u="none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6pPr>
      <a:lvl7pPr marL="48006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b="1" baseline="0" cap="none" i="0" spc="0" strike="noStrike" sz="4200" u="none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7pPr>
      <a:lvl8pPr marL="54864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b="1" baseline="0" cap="none" i="0" spc="0" strike="noStrike" sz="4200" u="none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8pPr>
      <a:lvl9pPr marL="6172200" marR="0" indent="-685800" algn="l" defTabSz="584200" rtl="0" latinLnBrk="0">
        <a:lnSpc>
          <a:spcPct val="80000"/>
        </a:lnSpc>
        <a:spcBef>
          <a:spcPts val="2400"/>
        </a:spcBef>
        <a:spcAft>
          <a:spcPts val="0"/>
        </a:spcAft>
        <a:buClr>
          <a:srgbClr val="57BEF0"/>
        </a:buClr>
        <a:buSzPct val="250000"/>
        <a:buFontTx/>
        <a:buChar char="-"/>
        <a:tabLst/>
        <a:defRPr b="1" baseline="0" cap="none" i="0" spc="0" strike="noStrike" sz="4200" u="none">
          <a:solidFill>
            <a:srgbClr val="53585F"/>
          </a:solidFill>
          <a:uFillTx/>
          <a:latin typeface="Proxima Nova"/>
          <a:ea typeface="Proxima Nova"/>
          <a:cs typeface="Proxima Nova"/>
          <a:sym typeface="Proxima Nova"/>
        </a:defRPr>
      </a:lvl9pPr>
    </p:bodyStyle>
    <p:otherStyle>
      <a:lvl1pPr marL="0" marR="0" indent="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1pPr>
      <a:lvl2pPr marL="0" marR="0" indent="45720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2pPr>
      <a:lvl3pPr marL="0" marR="0" indent="91440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3pPr>
      <a:lvl4pPr marL="0" marR="0" indent="137160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4pPr>
      <a:lvl5pPr marL="0" marR="0" indent="182880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5pPr>
      <a:lvl6pPr marL="0" marR="0" indent="228600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6pPr>
      <a:lvl7pPr marL="0" marR="0" indent="274320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7pPr>
      <a:lvl8pPr marL="0" marR="0" indent="320040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8pPr>
      <a:lvl9pPr marL="0" marR="0" indent="3657600" algn="l" defTabSz="825500" rtl="0" latinLnBrk="0">
        <a:lnSpc>
          <a:spcPts val="26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Proxima Nova Medium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P Trainer CPD GROUP 8/1/25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GP Trainer CPD GROUP 8/1/25</a:t>
            </a:r>
          </a:p>
        </p:txBody>
      </p:sp>
      <p:sp>
        <p:nvSpPr>
          <p:cNvPr id="173" name="For GP Resident Doctors / DiT / Registrar…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For GP Resident Doctors / DiT / Registrar</a:t>
            </a:r>
          </a:p>
          <a:p>
            <a:pPr/>
            <a:r>
              <a:t> - a discussion</a:t>
            </a:r>
          </a:p>
        </p:txBody>
      </p:sp>
      <p:sp>
        <p:nvSpPr>
          <p:cNvPr id="174" name="INDUCTION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INDUCTION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roup DIscussion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603504" indent="-603504" defTabSz="514095">
              <a:spcBef>
                <a:spcPts val="2100"/>
              </a:spcBef>
              <a:defRPr sz="3696"/>
            </a:pPr>
            <a:r>
              <a:t>Group DIscussion</a:t>
            </a:r>
          </a:p>
          <a:p>
            <a:pPr lvl="1" marL="1207008" indent="-603504" defTabSz="514095">
              <a:spcBef>
                <a:spcPts val="2100"/>
              </a:spcBef>
              <a:defRPr sz="3696"/>
            </a:pPr>
            <a:r>
              <a:t>ST1/ST2 - first GP job (ie no FY experience)</a:t>
            </a:r>
          </a:p>
          <a:p>
            <a:pPr lvl="1" marL="1207008" indent="-603504" defTabSz="514095">
              <a:spcBef>
                <a:spcPts val="2100"/>
              </a:spcBef>
              <a:defRPr sz="3696"/>
            </a:pPr>
            <a:r>
              <a:t>ST/ST2 with previous FY GP experience</a:t>
            </a:r>
          </a:p>
          <a:p>
            <a:pPr lvl="1" marL="1207008" indent="-603504" defTabSz="514095">
              <a:spcBef>
                <a:spcPts val="2100"/>
              </a:spcBef>
              <a:defRPr sz="3696"/>
            </a:pPr>
            <a:r>
              <a:t>ST3 - start before week 3??</a:t>
            </a:r>
          </a:p>
          <a:p>
            <a:pPr lvl="1" marL="1207008" indent="-603504" defTabSz="514095">
              <a:spcBef>
                <a:spcPts val="2100"/>
              </a:spcBef>
              <a:defRPr sz="3696"/>
            </a:pPr>
          </a:p>
          <a:p>
            <a:pPr lvl="1" marL="1207008" indent="-603504" defTabSz="514095">
              <a:spcBef>
                <a:spcPts val="2100"/>
              </a:spcBef>
              <a:defRPr sz="3696"/>
            </a:pPr>
            <a:r>
              <a:t>Duration   30/20/15/10</a:t>
            </a:r>
          </a:p>
          <a:p>
            <a:pPr lvl="3" marL="2414016" indent="-603504" defTabSz="514095">
              <a:spcBef>
                <a:spcPts val="2100"/>
              </a:spcBef>
              <a:defRPr sz="3696"/>
            </a:pPr>
            <a:r>
              <a:t>how to decide? </a:t>
            </a:r>
          </a:p>
          <a:p>
            <a:pPr lvl="3" marL="2414016" indent="-603504" defTabSz="514095">
              <a:spcBef>
                <a:spcPts val="2100"/>
              </a:spcBef>
              <a:defRPr sz="3696"/>
            </a:pPr>
            <a:r>
              <a:t>when to reduce length / increase quantity</a:t>
            </a:r>
          </a:p>
          <a:p>
            <a:pPr lvl="1" marL="1207008" indent="-603504" defTabSz="514095">
              <a:spcBef>
                <a:spcPts val="2100"/>
              </a:spcBef>
              <a:defRPr sz="3696"/>
            </a:pPr>
          </a:p>
          <a:p>
            <a:pPr lvl="1" marL="1207008" indent="-603504" defTabSz="514095">
              <a:spcBef>
                <a:spcPts val="2100"/>
              </a:spcBef>
              <a:defRPr sz="3696"/>
            </a:pPr>
            <a:r>
              <a:t>Type of clinic -&gt; triage / pre-booked / book on the day / mixture</a:t>
            </a:r>
          </a:p>
          <a:p>
            <a:pPr lvl="1" marL="1207008" indent="-603504" defTabSz="514095">
              <a:spcBef>
                <a:spcPts val="2100"/>
              </a:spcBef>
              <a:defRPr sz="3696"/>
            </a:pPr>
            <a:r>
              <a:t>Nominated/identified CS each clinic</a:t>
            </a:r>
          </a:p>
          <a:p>
            <a:pPr lvl="1" marL="1207008" indent="-603504" defTabSz="514095">
              <a:spcBef>
                <a:spcPts val="2100"/>
              </a:spcBef>
              <a:defRPr sz="3696"/>
            </a:pPr>
            <a:r>
              <a:t>Debriefs</a:t>
            </a:r>
          </a:p>
        </p:txBody>
      </p:sp>
      <p:sp>
        <p:nvSpPr>
          <p:cNvPr id="201" name="WEEK 3 — STARTINg SURGERI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WEEK 3 — STARTINg SURGERIES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utorials start in earnes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Tutorials start in earnest</a:t>
            </a:r>
          </a:p>
          <a:p>
            <a:pPr/>
          </a:p>
          <a:p>
            <a:pPr/>
            <a:r>
              <a:t>Early topics  - timetabled vs free flow based on learning needs identified ‘on the fly?’</a:t>
            </a:r>
          </a:p>
          <a:p>
            <a:pPr/>
          </a:p>
        </p:txBody>
      </p:sp>
      <p:sp>
        <p:nvSpPr>
          <p:cNvPr id="204" name="WEEK 4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WEEK 4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Introduce to consultation theor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603504" indent="-603504" defTabSz="514095">
              <a:spcBef>
                <a:spcPts val="2100"/>
              </a:spcBef>
              <a:defRPr sz="3696"/>
            </a:pPr>
            <a:r>
              <a:t>Introduce to consultation theory</a:t>
            </a:r>
          </a:p>
          <a:p>
            <a:pPr lvl="1" marL="1207008" indent="-603504" defTabSz="514095">
              <a:spcBef>
                <a:spcPts val="2100"/>
              </a:spcBef>
              <a:defRPr sz="3696"/>
            </a:pPr>
            <a:r>
              <a:t>Books? Does anyone read them anymore?</a:t>
            </a:r>
          </a:p>
          <a:p>
            <a:pPr lvl="1" marL="1207008" indent="-603504" defTabSz="514095">
              <a:spcBef>
                <a:spcPts val="2100"/>
              </a:spcBef>
              <a:defRPr sz="3696"/>
            </a:pPr>
            <a:r>
              <a:t>For ST1/2</a:t>
            </a:r>
          </a:p>
          <a:p>
            <a:pPr lvl="2" marL="1810511" indent="-603504" defTabSz="514095">
              <a:spcBef>
                <a:spcPts val="2100"/>
              </a:spcBef>
              <a:defRPr sz="3696"/>
            </a:pPr>
            <a:r>
              <a:t>Naked consultation</a:t>
            </a:r>
          </a:p>
          <a:p>
            <a:pPr lvl="2" marL="1810511" indent="-603504" defTabSz="514095">
              <a:spcBef>
                <a:spcPts val="2100"/>
              </a:spcBef>
              <a:defRPr sz="3696"/>
            </a:pPr>
            <a:r>
              <a:t>Inner consultation</a:t>
            </a:r>
          </a:p>
          <a:p>
            <a:pPr lvl="2" marL="1810511" indent="-603504" defTabSz="514095">
              <a:spcBef>
                <a:spcPts val="2100"/>
              </a:spcBef>
              <a:defRPr sz="3696"/>
            </a:pPr>
            <a:r>
              <a:t>Doctor’s Communication Handbook</a:t>
            </a:r>
          </a:p>
          <a:p>
            <a:pPr lvl="2" marL="1810511" indent="-603504" defTabSz="514095">
              <a:spcBef>
                <a:spcPts val="2100"/>
              </a:spcBef>
              <a:defRPr sz="3696"/>
            </a:pPr>
          </a:p>
          <a:p>
            <a:pPr lvl="2" marL="1810511" indent="-603504" defTabSz="514095">
              <a:spcBef>
                <a:spcPts val="2100"/>
              </a:spcBef>
              <a:defRPr sz="3696"/>
            </a:pPr>
            <a:r>
              <a:t>Do tutorial once a week/fortnight for the next 3 months on a specific chapter</a:t>
            </a:r>
          </a:p>
          <a:p>
            <a:pPr lvl="2" marL="1810511" indent="-603504" defTabSz="514095">
              <a:spcBef>
                <a:spcPts val="2100"/>
              </a:spcBef>
              <a:defRPr sz="3696"/>
            </a:pPr>
            <a:r>
              <a:t>read/validate ePortfolio log entries</a:t>
            </a:r>
          </a:p>
          <a:p>
            <a:pPr lvl="2" marL="1810511" indent="-603504" defTabSz="514095">
              <a:spcBef>
                <a:spcPts val="2100"/>
              </a:spcBef>
              <a:defRPr sz="3696"/>
            </a:pPr>
            <a:r>
              <a:t>reflecting adequately? WPBAs? Review learning needs docs</a:t>
            </a:r>
          </a:p>
          <a:p>
            <a:pPr lvl="2" marL="1810511" indent="-603504" defTabSz="514095">
              <a:spcBef>
                <a:spcPts val="2100"/>
              </a:spcBef>
              <a:defRPr sz="3696"/>
            </a:pPr>
            <a:r>
              <a:t>Ask how things are going</a:t>
            </a:r>
          </a:p>
          <a:p>
            <a:pPr lvl="2" marL="1810511" indent="-603504" defTabSz="514095">
              <a:spcBef>
                <a:spcPts val="2100"/>
              </a:spcBef>
              <a:defRPr sz="3696"/>
            </a:pPr>
            <a:r>
              <a:t>Any major concerns - talk to TPDs</a:t>
            </a:r>
          </a:p>
        </p:txBody>
      </p:sp>
      <p:sp>
        <p:nvSpPr>
          <p:cNvPr id="207" name="Week 6-8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Week 6-8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Bradford VTS have produced an ‘induction workbook’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Bradford VTS have produced an ‘induction workbook’</a:t>
            </a:r>
          </a:p>
          <a:p>
            <a:pPr/>
          </a:p>
          <a:p>
            <a:pPr lvl="1"/>
            <a:r>
              <a:t>Covers mostly what is on the website but for £15 the trainee gets a nice workbook to leaf through/work through and may help provide a framework.</a:t>
            </a:r>
          </a:p>
          <a:p>
            <a:pPr lvl="1"/>
            <a:r>
              <a:t>The website has lots of useful info to work with, however.</a:t>
            </a:r>
          </a:p>
        </p:txBody>
      </p:sp>
      <p:sp>
        <p:nvSpPr>
          <p:cNvPr id="210" name="Induction workbook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Induction workbook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roup Discussion - share experienc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665226" indent="-665226" defTabSz="566674">
              <a:spcBef>
                <a:spcPts val="2300"/>
              </a:spcBef>
              <a:defRPr sz="4074"/>
            </a:pPr>
            <a:r>
              <a:t>Group Discussion - share experiences</a:t>
            </a:r>
          </a:p>
          <a:p>
            <a:pPr marL="665226" indent="-665226" defTabSz="566674">
              <a:spcBef>
                <a:spcPts val="2300"/>
              </a:spcBef>
              <a:defRPr sz="4074"/>
            </a:pPr>
          </a:p>
          <a:p>
            <a:pPr lvl="1" marL="1330452" indent="-665226" defTabSz="566674">
              <a:spcBef>
                <a:spcPts val="2300"/>
              </a:spcBef>
              <a:defRPr sz="4074"/>
            </a:pPr>
            <a:r>
              <a:t>ST1</a:t>
            </a:r>
          </a:p>
          <a:p>
            <a:pPr lvl="1" marL="1330452" indent="-665226" defTabSz="566674">
              <a:spcBef>
                <a:spcPts val="2300"/>
              </a:spcBef>
              <a:defRPr sz="4074"/>
            </a:pPr>
            <a:r>
              <a:t>ST2</a:t>
            </a:r>
          </a:p>
          <a:p>
            <a:pPr lvl="1" marL="1330452" indent="-665226" defTabSz="566674">
              <a:spcBef>
                <a:spcPts val="2300"/>
              </a:spcBef>
              <a:defRPr sz="4074"/>
            </a:pPr>
            <a:r>
              <a:t>ST3</a:t>
            </a:r>
          </a:p>
          <a:p>
            <a:pPr lvl="1" marL="1330452" indent="-665226" defTabSz="566674">
              <a:spcBef>
                <a:spcPts val="2300"/>
              </a:spcBef>
              <a:defRPr sz="4074"/>
            </a:pPr>
          </a:p>
          <a:p>
            <a:pPr marL="665226" indent="-665226" defTabSz="566674">
              <a:spcBef>
                <a:spcPts val="2300"/>
              </a:spcBef>
              <a:defRPr sz="4074"/>
            </a:pPr>
            <a:r>
              <a:t>Before arrival </a:t>
            </a:r>
          </a:p>
          <a:p>
            <a:pPr marL="665226" indent="-665226" defTabSz="566674">
              <a:spcBef>
                <a:spcPts val="2300"/>
              </a:spcBef>
              <a:defRPr sz="4074"/>
            </a:pPr>
            <a:r>
              <a:t>Who organises?</a:t>
            </a:r>
          </a:p>
          <a:p>
            <a:pPr marL="665226" indent="-665226" defTabSz="566674">
              <a:spcBef>
                <a:spcPts val="2300"/>
              </a:spcBef>
              <a:defRPr sz="4074"/>
            </a:pPr>
            <a:r>
              <a:t>Who leads?</a:t>
            </a:r>
          </a:p>
          <a:p>
            <a:pPr marL="665226" indent="-665226" defTabSz="566674">
              <a:spcBef>
                <a:spcPts val="2300"/>
              </a:spcBef>
              <a:defRPr sz="4074"/>
            </a:pPr>
          </a:p>
          <a:p>
            <a:pPr marL="665226" indent="-665226" defTabSz="566674">
              <a:spcBef>
                <a:spcPts val="2300"/>
              </a:spcBef>
              <a:defRPr sz="4074"/>
            </a:pPr>
            <a:r>
              <a:t>"In / out of the way?”</a:t>
            </a:r>
          </a:p>
        </p:txBody>
      </p:sp>
      <p:sp>
        <p:nvSpPr>
          <p:cNvPr id="177" name="WHERE TO START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WHERE TO START?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Age / experience level?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665226" indent="-665226" defTabSz="566674">
              <a:spcBef>
                <a:spcPts val="2300"/>
              </a:spcBef>
              <a:defRPr sz="4074"/>
            </a:pPr>
            <a:r>
              <a:t>Age / experience level?</a:t>
            </a:r>
          </a:p>
          <a:p>
            <a:pPr marL="665226" indent="-665226" defTabSz="566674">
              <a:spcBef>
                <a:spcPts val="2300"/>
              </a:spcBef>
              <a:defRPr sz="4074"/>
            </a:pPr>
            <a:r>
              <a:t>New to NHS?</a:t>
            </a:r>
          </a:p>
          <a:p>
            <a:pPr marL="665226" indent="-665226" defTabSz="566674">
              <a:spcBef>
                <a:spcPts val="2300"/>
              </a:spcBef>
              <a:defRPr sz="4074"/>
            </a:pPr>
            <a:r>
              <a:t>Cultural differences</a:t>
            </a:r>
          </a:p>
          <a:p>
            <a:pPr lvl="2" marL="1995677" indent="-665226" defTabSz="566674">
              <a:spcBef>
                <a:spcPts val="2300"/>
              </a:spcBef>
              <a:defRPr sz="4074"/>
            </a:pPr>
            <a:r>
              <a:t>nationality</a:t>
            </a:r>
          </a:p>
          <a:p>
            <a:pPr lvl="2" marL="1995677" indent="-665226" defTabSz="566674">
              <a:spcBef>
                <a:spcPts val="2300"/>
              </a:spcBef>
              <a:defRPr sz="4074"/>
            </a:pPr>
            <a:r>
              <a:t>work ethic</a:t>
            </a:r>
          </a:p>
          <a:p>
            <a:pPr lvl="2" marL="1995677" indent="-665226" defTabSz="566674">
              <a:spcBef>
                <a:spcPts val="2300"/>
              </a:spcBef>
              <a:defRPr sz="4074"/>
            </a:pPr>
            <a:r>
              <a:t>“the contract”</a:t>
            </a:r>
          </a:p>
          <a:p>
            <a:pPr lvl="2" marL="1995677" indent="-665226" defTabSz="566674">
              <a:spcBef>
                <a:spcPts val="2300"/>
              </a:spcBef>
              <a:defRPr sz="4074"/>
            </a:pPr>
            <a:r>
              <a:t>generational - Millenial (or even some Gen Z/“Zoomers”) vs “Cardigans”</a:t>
            </a:r>
          </a:p>
          <a:p>
            <a:pPr lvl="2" marL="1995677" indent="-665226" defTabSz="566674">
              <a:spcBef>
                <a:spcPts val="2300"/>
              </a:spcBef>
              <a:defRPr sz="4074"/>
            </a:pPr>
            <a:r>
              <a:t>outside influences/family/religious needs</a:t>
            </a:r>
          </a:p>
          <a:p>
            <a:pPr lvl="2" marL="1995677" indent="-665226" defTabSz="566674">
              <a:spcBef>
                <a:spcPts val="2300"/>
              </a:spcBef>
              <a:defRPr sz="4074"/>
            </a:pPr>
            <a:r>
              <a:t>LTFT</a:t>
            </a:r>
          </a:p>
          <a:p>
            <a:pPr marL="665226" indent="-665226" defTabSz="566674">
              <a:spcBef>
                <a:spcPts val="2300"/>
              </a:spcBef>
              <a:defRPr sz="4074"/>
            </a:pPr>
            <a:r>
              <a:t>Transport</a:t>
            </a:r>
          </a:p>
          <a:p>
            <a:pPr marL="665226" indent="-665226" defTabSz="566674">
              <a:spcBef>
                <a:spcPts val="2300"/>
              </a:spcBef>
              <a:defRPr sz="4074"/>
            </a:pPr>
            <a:r>
              <a:t>Making good first impressions / vs making assumptions</a:t>
            </a:r>
          </a:p>
        </p:txBody>
      </p:sp>
      <p:sp>
        <p:nvSpPr>
          <p:cNvPr id="180" name="Challeng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Challenges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re experienc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Share experiences</a:t>
            </a:r>
          </a:p>
          <a:p>
            <a:pPr/>
          </a:p>
          <a:p>
            <a:pPr/>
            <a:r>
              <a:t>What do we need?</a:t>
            </a:r>
          </a:p>
          <a:p>
            <a:pPr/>
          </a:p>
          <a:p>
            <a:pPr/>
            <a:r>
              <a:t>What do they need?</a:t>
            </a:r>
          </a:p>
          <a:p>
            <a:pPr/>
          </a:p>
          <a:p>
            <a:pPr/>
            <a:r>
              <a:t>What actually happens? Why?</a:t>
            </a:r>
          </a:p>
        </p:txBody>
      </p:sp>
      <p:sp>
        <p:nvSpPr>
          <p:cNvPr id="183" name="Before the trainee/diT/REGISTRAR/RESIDENT ARRIVES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Before the trainee/diT/REGISTRAR/RESIDENT ARRIVES…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Practice Manage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603504" indent="-603504" defTabSz="514095">
              <a:spcBef>
                <a:spcPts val="2100"/>
              </a:spcBef>
              <a:defRPr sz="3696"/>
            </a:pPr>
            <a:r>
              <a:t>Practice Manager</a:t>
            </a:r>
          </a:p>
          <a:p>
            <a:pPr lvl="1" marL="1207008" indent="-603504" defTabSz="514095">
              <a:spcBef>
                <a:spcPts val="2100"/>
              </a:spcBef>
              <a:defRPr sz="3696"/>
            </a:pPr>
            <a:r>
              <a:t>Welcome &amp; introductory letter/email</a:t>
            </a:r>
          </a:p>
          <a:p>
            <a:pPr lvl="1" marL="1207008" indent="-603504" defTabSz="514095">
              <a:spcBef>
                <a:spcPts val="2100"/>
              </a:spcBef>
              <a:defRPr sz="3696"/>
            </a:pPr>
            <a:r>
              <a:t>Email timetable of induction and surgeries</a:t>
            </a:r>
          </a:p>
          <a:p>
            <a:pPr lvl="1" marL="1207008" indent="-603504" defTabSz="514095">
              <a:spcBef>
                <a:spcPts val="2100"/>
              </a:spcBef>
              <a:defRPr sz="3696"/>
            </a:pPr>
            <a:r>
              <a:t>Induction pack? Electronic or physical?</a:t>
            </a:r>
          </a:p>
          <a:p>
            <a:pPr lvl="1" marL="1207008" indent="-603504" defTabSz="514095">
              <a:spcBef>
                <a:spcPts val="2100"/>
              </a:spcBef>
              <a:defRPr sz="3696"/>
            </a:pPr>
            <a:r>
              <a:t>Any specific workplace changes/needs</a:t>
            </a:r>
          </a:p>
          <a:p>
            <a:pPr lvl="1" marL="1207008" indent="-603504" defTabSz="514095">
              <a:spcBef>
                <a:spcPts val="2100"/>
              </a:spcBef>
              <a:defRPr sz="3696"/>
            </a:pPr>
            <a:r>
              <a:t>Any annual leave planned/desired?</a:t>
            </a:r>
          </a:p>
          <a:p>
            <a:pPr lvl="1" marL="1207008" indent="-603504" defTabSz="514095">
              <a:spcBef>
                <a:spcPts val="2100"/>
              </a:spcBef>
              <a:defRPr sz="3696"/>
            </a:pPr>
            <a:r>
              <a:t>Consider speaking to practice manager of previous post (if known)</a:t>
            </a:r>
          </a:p>
          <a:p>
            <a:pPr lvl="1" marL="1207008" indent="-603504" defTabSz="514095">
              <a:spcBef>
                <a:spcPts val="2100"/>
              </a:spcBef>
              <a:defRPr sz="3696"/>
            </a:pPr>
            <a:r>
              <a:t>Ensure practice systems in place for:</a:t>
            </a:r>
          </a:p>
          <a:p>
            <a:pPr lvl="3" marL="2414016" indent="-603504" defTabSz="514095">
              <a:spcBef>
                <a:spcPts val="2100"/>
              </a:spcBef>
              <a:defRPr sz="3696"/>
            </a:pPr>
            <a:r>
              <a:t>Timetable</a:t>
            </a:r>
          </a:p>
          <a:p>
            <a:pPr lvl="3" marL="2414016" indent="-603504" defTabSz="514095">
              <a:spcBef>
                <a:spcPts val="2100"/>
              </a:spcBef>
              <a:defRPr sz="3696"/>
            </a:pPr>
            <a:r>
              <a:t>Specific tutorial sessions + general tutorials </a:t>
            </a:r>
          </a:p>
          <a:p>
            <a:pPr lvl="3" marL="2414016" indent="-603504" defTabSz="514095">
              <a:spcBef>
                <a:spcPts val="2100"/>
              </a:spcBef>
              <a:defRPr sz="3696"/>
            </a:pPr>
            <a:r>
              <a:t>Surgeries - ?video surgeries   ??sit &amp; swap sessions</a:t>
            </a:r>
          </a:p>
          <a:p>
            <a:pPr lvl="1" marL="1207008" indent="-603504" defTabSz="514095">
              <a:spcBef>
                <a:spcPts val="2100"/>
              </a:spcBef>
              <a:defRPr sz="3696"/>
            </a:pPr>
            <a:r>
              <a:t>Named supervisors for when CS on leave.</a:t>
            </a:r>
          </a:p>
        </p:txBody>
      </p:sp>
      <p:sp>
        <p:nvSpPr>
          <p:cNvPr id="186" name="Before the trainee/diT/REGISTRAR/RESIDENT ARRIVES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Before the trainee/diT/REGISTRAR/RESIDENT ARRIVES…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P Traine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GP Trainer</a:t>
            </a:r>
          </a:p>
          <a:p>
            <a:pPr lvl="2"/>
            <a:r>
              <a:t>Try not to book leave for the first 2 weeks! :-)</a:t>
            </a:r>
          </a:p>
          <a:p>
            <a:pPr lvl="2"/>
            <a:r>
              <a:t>?Welcome letter/email</a:t>
            </a:r>
          </a:p>
          <a:p>
            <a:pPr lvl="2"/>
            <a:r>
              <a:t>Learning needs questionnaires? (Send pre-arrival or use during early tutorials?)</a:t>
            </a:r>
          </a:p>
          <a:p>
            <a:pPr lvl="2"/>
            <a:r>
              <a:t>Offer of meal with practice team - could co-incide with leaving do of exiting trainee?   (does anyone still do this? Why/why not?)</a:t>
            </a:r>
          </a:p>
        </p:txBody>
      </p:sp>
      <p:sp>
        <p:nvSpPr>
          <p:cNvPr id="189" name="Before the trainee/diT/REGISTRAR/RESIDENT ARRIVES…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Before the trainee/diT/REGISTRAR/RESIDENT ARRIVES…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roup discussion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Group discussion</a:t>
            </a:r>
          </a:p>
        </p:txBody>
      </p:sp>
      <p:sp>
        <p:nvSpPr>
          <p:cNvPr id="192" name="DAY 1 (&amp; first 2 weeks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DAY 1 (&amp; first 2 weeks)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ractice Manage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603504" indent="-603504" defTabSz="514095">
              <a:spcBef>
                <a:spcPts val="2100"/>
              </a:spcBef>
              <a:defRPr sz="3696"/>
            </a:pPr>
            <a:r>
              <a:t>Practice Manager</a:t>
            </a:r>
          </a:p>
          <a:p>
            <a:pPr lvl="1" marL="1207008" indent="-603504" defTabSz="514095">
              <a:spcBef>
                <a:spcPts val="2100"/>
              </a:spcBef>
              <a:defRPr sz="3696"/>
            </a:pPr>
            <a:r>
              <a:t>Timetable</a:t>
            </a:r>
          </a:p>
          <a:p>
            <a:pPr lvl="1" marL="1207008" indent="-603504" defTabSz="514095">
              <a:spcBef>
                <a:spcPts val="2100"/>
              </a:spcBef>
              <a:defRPr sz="3696"/>
            </a:pPr>
            <a:r>
              <a:t>Surgeries? </a:t>
            </a:r>
          </a:p>
          <a:p>
            <a:pPr lvl="1" marL="1207008" indent="-603504" defTabSz="514095">
              <a:spcBef>
                <a:spcPts val="2100"/>
              </a:spcBef>
              <a:defRPr sz="3696"/>
            </a:pPr>
            <a:r>
              <a:t>Tutorial sessions with admin team</a:t>
            </a:r>
          </a:p>
          <a:p>
            <a:pPr marL="603504" indent="-603504" defTabSz="514095">
              <a:spcBef>
                <a:spcPts val="2100"/>
              </a:spcBef>
              <a:defRPr sz="3696"/>
            </a:pPr>
          </a:p>
          <a:p>
            <a:pPr marL="603504" indent="-603504" defTabSz="514095">
              <a:spcBef>
                <a:spcPts val="2100"/>
              </a:spcBef>
              <a:defRPr sz="3696"/>
            </a:pPr>
            <a:r>
              <a:t>Trainer</a:t>
            </a:r>
          </a:p>
          <a:p>
            <a:pPr lvl="1" marL="1207008" indent="-603504" defTabSz="514095">
              <a:spcBef>
                <a:spcPts val="2100"/>
              </a:spcBef>
              <a:defRPr sz="3696"/>
            </a:pPr>
            <a:r>
              <a:t>Learning needs assessments</a:t>
            </a:r>
          </a:p>
          <a:p>
            <a:pPr lvl="1" marL="1207008" indent="-603504" defTabSz="514095">
              <a:spcBef>
                <a:spcPts val="2100"/>
              </a:spcBef>
              <a:defRPr sz="3696"/>
            </a:pPr>
            <a:r>
              <a:t>Learning plan</a:t>
            </a:r>
          </a:p>
          <a:p>
            <a:pPr lvl="1" marL="1207008" indent="-603504" defTabSz="514095">
              <a:spcBef>
                <a:spcPts val="2100"/>
              </a:spcBef>
              <a:defRPr sz="3696"/>
            </a:pPr>
            <a:r>
              <a:t>New starter checklist</a:t>
            </a:r>
          </a:p>
          <a:p>
            <a:pPr lvl="1" marL="1207008" indent="-603504" defTabSz="514095">
              <a:spcBef>
                <a:spcPts val="2100"/>
              </a:spcBef>
              <a:defRPr sz="3696"/>
            </a:pPr>
            <a:r>
              <a:t>‘Extended induction’/Personal Development Plan documents</a:t>
            </a:r>
          </a:p>
          <a:p>
            <a:pPr lvl="1" marL="1207008" indent="-603504" defTabSz="514095">
              <a:spcBef>
                <a:spcPts val="2100"/>
              </a:spcBef>
              <a:defRPr sz="3696"/>
            </a:pPr>
            <a:r>
              <a:t>Home visits - different doctors, paramedics etc.</a:t>
            </a:r>
          </a:p>
          <a:p>
            <a:pPr lvl="1" marL="1207008" indent="-603504" defTabSz="514095">
              <a:spcBef>
                <a:spcPts val="2100"/>
              </a:spcBef>
              <a:defRPr sz="3696"/>
            </a:pPr>
            <a:r>
              <a:t>Computer training</a:t>
            </a:r>
          </a:p>
        </p:txBody>
      </p:sp>
      <p:sp>
        <p:nvSpPr>
          <p:cNvPr id="195" name="DAY 1 (&amp; first 2 weeks)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DAY 1 (&amp; first 2 weeks)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ow the doctor around THEIR room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665226" indent="-665226" defTabSz="566674">
              <a:spcBef>
                <a:spcPts val="2300"/>
              </a:spcBef>
              <a:defRPr sz="4074"/>
            </a:pPr>
            <a:r>
              <a:t>Show the doctor around </a:t>
            </a:r>
            <a:r>
              <a:rPr i="1"/>
              <a:t>THEIR</a:t>
            </a:r>
            <a:r>
              <a:t> room</a:t>
            </a:r>
          </a:p>
          <a:p>
            <a:pPr marL="665226" indent="-665226" defTabSz="566674">
              <a:spcBef>
                <a:spcPts val="2300"/>
              </a:spcBef>
              <a:defRPr sz="4074"/>
            </a:pPr>
            <a:r>
              <a:t>Equipment</a:t>
            </a:r>
          </a:p>
          <a:p>
            <a:pPr marL="665226" indent="-665226" defTabSz="566674">
              <a:spcBef>
                <a:spcPts val="2300"/>
              </a:spcBef>
              <a:defRPr sz="4074"/>
            </a:pPr>
            <a:r>
              <a:t>Panic button vs messaging</a:t>
            </a:r>
          </a:p>
          <a:p>
            <a:pPr marL="665226" indent="-665226" defTabSz="566674">
              <a:spcBef>
                <a:spcPts val="2300"/>
              </a:spcBef>
              <a:defRPr sz="4074"/>
            </a:pPr>
            <a:r>
              <a:t>Debriefs</a:t>
            </a:r>
          </a:p>
          <a:p>
            <a:pPr marL="665226" indent="-665226" defTabSz="566674">
              <a:spcBef>
                <a:spcPts val="2300"/>
              </a:spcBef>
              <a:defRPr sz="4074"/>
            </a:pPr>
            <a:r>
              <a:t>Training on Clinical System</a:t>
            </a:r>
          </a:p>
          <a:p>
            <a:pPr lvl="1" marL="1330452" indent="-665226" defTabSz="566674">
              <a:spcBef>
                <a:spcPts val="2300"/>
              </a:spcBef>
              <a:defRPr sz="4074"/>
            </a:pPr>
            <a:r>
              <a:t>How </a:t>
            </a:r>
            <a:r>
              <a:rPr i="1" u="sng"/>
              <a:t>your</a:t>
            </a:r>
            <a:r>
              <a:t> practice uses it - coding/formatting etc</a:t>
            </a:r>
          </a:p>
          <a:p>
            <a:pPr lvl="1" marL="1330452" indent="-665226" defTabSz="566674">
              <a:spcBef>
                <a:spcPts val="2300"/>
              </a:spcBef>
              <a:defRPr sz="4074"/>
            </a:pPr>
            <a:r>
              <a:t>referral processes, lab tests, internal emails vs tasking</a:t>
            </a:r>
          </a:p>
          <a:p>
            <a:pPr lvl="1" marL="1330452" indent="-665226" defTabSz="566674">
              <a:spcBef>
                <a:spcPts val="2300"/>
              </a:spcBef>
              <a:defRPr sz="4074"/>
            </a:pPr>
            <a:r>
              <a:t>dummy patients</a:t>
            </a:r>
          </a:p>
          <a:p>
            <a:pPr lvl="1" marL="1330452" indent="-665226" defTabSz="566674">
              <a:spcBef>
                <a:spcPts val="2300"/>
              </a:spcBef>
              <a:defRPr sz="4074"/>
            </a:pPr>
            <a:r>
              <a:t>keyboard skills - mavis beacon?</a:t>
            </a:r>
          </a:p>
          <a:p>
            <a:pPr marL="665226" indent="-665226" defTabSz="566674">
              <a:spcBef>
                <a:spcPts val="2300"/>
              </a:spcBef>
              <a:defRPr sz="4074"/>
            </a:pPr>
            <a:r>
              <a:t>Team meetings/huddles - NOT optional</a:t>
            </a:r>
          </a:p>
          <a:p>
            <a:pPr marL="665226" indent="-665226" defTabSz="566674">
              <a:spcBef>
                <a:spcPts val="2300"/>
              </a:spcBef>
              <a:defRPr sz="4074"/>
            </a:pPr>
            <a:r>
              <a:t>Discuss leave - annual vs study   Plan tutorials for leave periods</a:t>
            </a:r>
          </a:p>
        </p:txBody>
      </p:sp>
      <p:sp>
        <p:nvSpPr>
          <p:cNvPr id="198" name="DAY 1 &amp; FIRST 2 WEEK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DAY 1 &amp; FIRST 2 WEEKS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5_BoldColor_ISO">
  <a:themeElements>
    <a:clrScheme name="25_BoldColor_ISO">
      <a:dk1>
        <a:srgbClr val="53585F"/>
      </a:dk1>
      <a:lt1>
        <a:srgbClr val="00BFF3"/>
      </a:lt1>
      <a:dk2>
        <a:srgbClr val="5E5E5E"/>
      </a:dk2>
      <a:lt2>
        <a:srgbClr val="D6D5D5"/>
      </a:lt2>
      <a:accent1>
        <a:srgbClr val="01BFF4"/>
      </a:accent1>
      <a:accent2>
        <a:srgbClr val="43E9CB"/>
      </a:accent2>
      <a:accent3>
        <a:srgbClr val="BC80FF"/>
      </a:accent3>
      <a:accent4>
        <a:srgbClr val="FFC618"/>
      </a:accent4>
      <a:accent5>
        <a:srgbClr val="FF4000"/>
      </a:accent5>
      <a:accent6>
        <a:srgbClr val="FF87BB"/>
      </a:accent6>
      <a:hlink>
        <a:srgbClr val="0000FF"/>
      </a:hlink>
      <a:folHlink>
        <a:srgbClr val="FF00FF"/>
      </a:folHlink>
    </a:clrScheme>
    <a:fontScheme name="25_BoldColor_ISO">
      <a:majorFont>
        <a:latin typeface="Druk Medium"/>
        <a:ea typeface="Druk Medium"/>
        <a:cs typeface="Druk Medium"/>
      </a:majorFont>
      <a:minorFont>
        <a:latin typeface="Druk Medium"/>
        <a:ea typeface="Druk Medium"/>
        <a:cs typeface="Druk Medium"/>
      </a:minorFont>
    </a:fontScheme>
    <a:fmtScheme name="25_BoldColor_IS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all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Proxima Nova Extrabold"/>
            <a:ea typeface="Proxima Nova Extrabold"/>
            <a:cs typeface="Proxima Nova Extrabold"/>
            <a:sym typeface="Proxima Nova Extra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200" u="none" kumimoji="0" normalizeH="0">
            <a:ln>
              <a:noFill/>
            </a:ln>
            <a:solidFill>
              <a:srgbClr val="53585F"/>
            </a:solidFill>
            <a:effectLst/>
            <a:uFillTx/>
            <a:latin typeface="Proxima Nova"/>
            <a:ea typeface="Proxima Nova"/>
            <a:cs typeface="Proxima Nova"/>
            <a:sym typeface="Proxima Nov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5_BoldColor_ISO">
  <a:themeElements>
    <a:clrScheme name="25_BoldColor_ISO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1BFF4"/>
      </a:accent1>
      <a:accent2>
        <a:srgbClr val="43E9CB"/>
      </a:accent2>
      <a:accent3>
        <a:srgbClr val="BC80FF"/>
      </a:accent3>
      <a:accent4>
        <a:srgbClr val="FFC618"/>
      </a:accent4>
      <a:accent5>
        <a:srgbClr val="FF4000"/>
      </a:accent5>
      <a:accent6>
        <a:srgbClr val="FF87BB"/>
      </a:accent6>
      <a:hlink>
        <a:srgbClr val="0000FF"/>
      </a:hlink>
      <a:folHlink>
        <a:srgbClr val="FF00FF"/>
      </a:folHlink>
    </a:clrScheme>
    <a:fontScheme name="25_BoldColor_ISO">
      <a:majorFont>
        <a:latin typeface="Druk Medium"/>
        <a:ea typeface="Druk Medium"/>
        <a:cs typeface="Druk Medium"/>
      </a:majorFont>
      <a:minorFont>
        <a:latin typeface="Druk Medium"/>
        <a:ea typeface="Druk Medium"/>
        <a:cs typeface="Druk Medium"/>
      </a:minorFont>
    </a:fontScheme>
    <a:fmtScheme name="25_BoldColor_IS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2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all" i="0" spc="0" strike="noStrike" sz="30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Proxima Nova Extrabold"/>
            <a:ea typeface="Proxima Nova Extrabold"/>
            <a:cs typeface="Proxima Nova Extrabold"/>
            <a:sym typeface="Proxima Nova Extrabo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584200" rtl="0" fontAlgn="auto" latinLnBrk="0" hangingPunct="0">
          <a:lnSpc>
            <a:spcPct val="80000"/>
          </a:lnSpc>
          <a:spcBef>
            <a:spcPts val="240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200" u="none" kumimoji="0" normalizeH="0">
            <a:ln>
              <a:noFill/>
            </a:ln>
            <a:solidFill>
              <a:srgbClr val="53585F"/>
            </a:solidFill>
            <a:effectLst/>
            <a:uFillTx/>
            <a:latin typeface="Proxima Nova"/>
            <a:ea typeface="Proxima Nova"/>
            <a:cs typeface="Proxima Nova"/>
            <a:sym typeface="Proxima Nov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